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55" autoAdjust="0"/>
    <p:restoredTop sz="94660"/>
  </p:normalViewPr>
  <p:slideViewPr>
    <p:cSldViewPr>
      <p:cViewPr>
        <p:scale>
          <a:sx n="94" d="100"/>
          <a:sy n="94" d="100"/>
        </p:scale>
        <p:origin x="-10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9145F-39A5-410E-B732-78FCC200DF09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mrphome.net/mrp/Homologous_Chromosome/IMAG007.GIF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38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Unit 1 , Part </a:t>
            </a:r>
            <a:r>
              <a:rPr lang="en-US" b="1" dirty="0" smtClean="0"/>
              <a:t>4 </a:t>
            </a:r>
            <a:r>
              <a:rPr lang="en-US" b="1" dirty="0" smtClean="0"/>
              <a:t>Notes– </a:t>
            </a:r>
            <a:r>
              <a:rPr lang="en-US" b="1" dirty="0" smtClean="0"/>
              <a:t>Hardy Weinberg Equilibrium</a:t>
            </a:r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Founder Effect</a:t>
            </a:r>
            <a:endParaRPr lang="en-US" dirty="0"/>
          </a:p>
        </p:txBody>
      </p:sp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09800"/>
            <a:ext cx="671857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4788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Genetic Drift – Loss and Fixation of Alleles</a:t>
            </a:r>
            <a:endParaRPr lang="en-US" dirty="0"/>
          </a:p>
        </p:txBody>
      </p:sp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295399"/>
            <a:ext cx="2350885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3160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 Flow</a:t>
            </a:r>
            <a:endParaRPr lang="en-US" dirty="0"/>
          </a:p>
        </p:txBody>
      </p:sp>
      <p:pic>
        <p:nvPicPr>
          <p:cNvPr id="11267" name="Picture 3" descr="geneflow_beet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438400"/>
            <a:ext cx="5691021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0069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Homologous Chromosomes</a:t>
            </a:r>
            <a:endParaRPr lang="en-US" dirty="0"/>
          </a:p>
        </p:txBody>
      </p:sp>
      <p:pic>
        <p:nvPicPr>
          <p:cNvPr id="3" name="Picture 2" descr="http://mrphome.net/mrp/Homologous_Chromosome/IMAG007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057400"/>
            <a:ext cx="5186811" cy="392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48411" y="1270000"/>
            <a:ext cx="4495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2 alleles for each trait!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749293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Alleles, Genotype, and Phenotype</a:t>
            </a:r>
            <a:endParaRPr lang="en-US" dirty="0"/>
          </a:p>
        </p:txBody>
      </p:sp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38400"/>
            <a:ext cx="8328752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2900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Alleles, Genotype, and Phenotype</a:t>
            </a:r>
          </a:p>
        </p:txBody>
      </p:sp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43480"/>
            <a:ext cx="8002507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6534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Alleles, Genotype, and Phenotype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974181"/>
              </p:ext>
            </p:extLst>
          </p:nvPr>
        </p:nvGraphicFramePr>
        <p:xfrm>
          <a:off x="838200" y="2057400"/>
          <a:ext cx="7696200" cy="2987040"/>
        </p:xfrm>
        <a:graphic>
          <a:graphicData uri="http://schemas.openxmlformats.org/drawingml/2006/table">
            <a:tbl>
              <a:tblPr firstRow="1" firstCol="1" bandRow="1"/>
              <a:tblGrid>
                <a:gridCol w="1600200"/>
                <a:gridCol w="2514600"/>
                <a:gridCol w="35814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u="none" strike="noStrike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Genotype Letters</a:t>
                      </a:r>
                      <a:endParaRPr lang="en-US" sz="2800" b="1" u="sng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u="none" strike="noStrike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Genotype Descriptions</a:t>
                      </a:r>
                      <a:endParaRPr lang="en-US" sz="2800" b="1" u="sng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u="none" strike="noStrike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Phenotypes</a:t>
                      </a:r>
                      <a:endParaRPr lang="en-US" sz="2800" b="1" u="sng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u="none" strike="noStrike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BB</a:t>
                      </a:r>
                      <a:endParaRPr lang="en-US" sz="2800" b="1" u="sng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u="none" strike="noStrike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Homozygous Dominant</a:t>
                      </a:r>
                      <a:endParaRPr lang="en-US" sz="2800" b="1" u="sng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u="none" strike="noStrike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Dominant (Brown Eyes)</a:t>
                      </a:r>
                      <a:endParaRPr lang="en-US" sz="2800" b="1" u="sng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u="none" strike="noStrike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Bb</a:t>
                      </a:r>
                      <a:endParaRPr lang="en-US" sz="2800" b="1" u="sng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u="none" strike="noStrike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Heterozygous</a:t>
                      </a:r>
                      <a:endParaRPr lang="en-US" sz="2800" b="1" u="sng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u="none" strike="noStrike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Dominant (Brown Eyes)</a:t>
                      </a:r>
                      <a:endParaRPr lang="en-US" sz="2800" b="1" u="sng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u="none" strike="noStrike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bb</a:t>
                      </a:r>
                      <a:endParaRPr lang="en-US" sz="2800" b="1" u="sng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u="none" strike="noStrike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Homozygous Recessive</a:t>
                      </a:r>
                      <a:endParaRPr lang="en-US" sz="2800" b="1" u="sng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u="none" strike="noStrike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Recessive (Blue Eyes)</a:t>
                      </a:r>
                      <a:endParaRPr lang="en-US" sz="2800" b="1" u="sng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945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and Fertilization</a:t>
            </a:r>
            <a:endParaRPr lang="en-US" dirty="0"/>
          </a:p>
        </p:txBody>
      </p:sp>
      <p:pic>
        <p:nvPicPr>
          <p:cNvPr id="5122" name="Picture 2" descr="meiosis%20fertiliz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440" y="1600200"/>
            <a:ext cx="58928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762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Punnett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Trait: Rolled (A) vs. Flat Tongue (a)</a:t>
            </a:r>
            <a:endParaRPr lang="en-US" dirty="0"/>
          </a:p>
        </p:txBody>
      </p:sp>
      <p:pic>
        <p:nvPicPr>
          <p:cNvPr id="6146" name="Picture 2" descr="mendeliangenetics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18" t="70647" r="4227" b="19604"/>
          <a:stretch>
            <a:fillRect/>
          </a:stretch>
        </p:blipFill>
        <p:spPr bwMode="auto">
          <a:xfrm>
            <a:off x="2362200" y="2895600"/>
            <a:ext cx="4342861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2933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Punnett Square</a:t>
            </a:r>
            <a:endParaRPr lang="en-US" dirty="0"/>
          </a:p>
        </p:txBody>
      </p:sp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828800"/>
            <a:ext cx="6867525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7206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Bottleneck Effect</a:t>
            </a:r>
            <a:endParaRPr lang="en-US" dirty="0"/>
          </a:p>
        </p:txBody>
      </p:sp>
      <p:pic>
        <p:nvPicPr>
          <p:cNvPr id="8196" name="Picture 4" descr="http://faculty.fortlewis.edu/DOTT_C/Bio125-ConsBio/ClassMeetings/Week08-ExtinctVortex/bottleneck%5B1%5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57680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676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100</Words>
  <Application>Microsoft Office PowerPoint</Application>
  <PresentationFormat>On-screen Show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Unit 1 , Part 4 Notes– Hardy Weinberg Equilibrium</vt:lpstr>
      <vt:lpstr>Homologous Chromosomes</vt:lpstr>
      <vt:lpstr>Alleles, Genotype, and Phenotype</vt:lpstr>
      <vt:lpstr>Alleles, Genotype, and Phenotype</vt:lpstr>
      <vt:lpstr>Alleles, Genotype, and Phenotype</vt:lpstr>
      <vt:lpstr>Meiosis and Fertilization</vt:lpstr>
      <vt:lpstr>Punnett Square</vt:lpstr>
      <vt:lpstr>Punnett Square</vt:lpstr>
      <vt:lpstr>The Bottleneck Effect</vt:lpstr>
      <vt:lpstr>The Founder Effect</vt:lpstr>
      <vt:lpstr>Genetic Drift – Loss and Fixation of Alleles</vt:lpstr>
      <vt:lpstr>Gene Flow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Notes, Part 2 – The Importance of Genetic Variation as Fuel for Natural Selection</dc:title>
  <dc:creator>Kate</dc:creator>
  <cp:lastModifiedBy>PWCS Users</cp:lastModifiedBy>
  <cp:revision>8</cp:revision>
  <dcterms:created xsi:type="dcterms:W3CDTF">2013-09-04T23:17:47Z</dcterms:created>
  <dcterms:modified xsi:type="dcterms:W3CDTF">2015-08-26T14:05:31Z</dcterms:modified>
</cp:coreProperties>
</file>